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79" r:id="rId1"/>
  </p:sldMasterIdLst>
  <p:notesMasterIdLst>
    <p:notesMasterId r:id="rId19"/>
  </p:notesMasterIdLst>
  <p:sldIdLst>
    <p:sldId id="260" r:id="rId2"/>
    <p:sldId id="258" r:id="rId3"/>
    <p:sldId id="261" r:id="rId4"/>
    <p:sldId id="304" r:id="rId5"/>
    <p:sldId id="262" r:id="rId6"/>
    <p:sldId id="305" r:id="rId7"/>
    <p:sldId id="306" r:id="rId8"/>
    <p:sldId id="307" r:id="rId9"/>
    <p:sldId id="314" r:id="rId10"/>
    <p:sldId id="315" r:id="rId11"/>
    <p:sldId id="308" r:id="rId12"/>
    <p:sldId id="309" r:id="rId13"/>
    <p:sldId id="310" r:id="rId14"/>
    <p:sldId id="311" r:id="rId15"/>
    <p:sldId id="312" r:id="rId16"/>
    <p:sldId id="313" r:id="rId17"/>
    <p:sldId id="266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2FB480-FB7A-463F-888A-AD0D452441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2579"/>
    <p:restoredTop sz="90000"/>
  </p:normalViewPr>
  <p:slideViewPr>
    <p:cSldViewPr snapToGrid="0" snapToObjects="1">
      <p:cViewPr varScale="1">
        <p:scale>
          <a:sx n="141" d="100"/>
          <a:sy n="141" d="100"/>
        </p:scale>
        <p:origin x="918" y="126"/>
      </p:cViewPr>
      <p:guideLst>
        <p:guide orient="horz" pos="1617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bro/?utm_source=slidesgo_template&amp;utm_medium=referral-link&amp;utm_campaign=sg_resources&amp;utm_content=stories#77c6fc" TargetMode="External"/><Relationship Id="rId4" Type="http://schemas.openxmlformats.org/officeDocument/2006/relationships/hyperlink" Target="https://www.freepik.com/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2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2" name="Google Shape;1262;p2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39"/>
          <p:cNvGrpSpPr/>
          <p:nvPr/>
        </p:nvGrpSpPr>
        <p:grpSpPr>
          <a:xfrm>
            <a:off x="3732436" y="526916"/>
            <a:ext cx="1679127" cy="1679127"/>
            <a:chOff x="3614228" y="234880"/>
            <a:chExt cx="1915500" cy="1915500"/>
          </a:xfrm>
        </p:grpSpPr>
        <p:sp>
          <p:nvSpPr>
            <p:cNvPr id="2163" name="Google Shape;2163;p39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64" name="Google Shape;2164;p39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2166" name="Google Shape;2166;p39"/>
          <p:cNvGrpSpPr/>
          <p:nvPr/>
        </p:nvGrpSpPr>
        <p:grpSpPr>
          <a:xfrm>
            <a:off x="4276272" y="1071160"/>
            <a:ext cx="591455" cy="590639"/>
            <a:chOff x="1190625" y="238125"/>
            <a:chExt cx="5238750" cy="5231525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5"/>
              <a:ext cx="5238750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1" y="1284806"/>
              <a:ext cx="1389300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0" y="4080350"/>
              <a:ext cx="173675" cy="260500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0" y="1227000"/>
              <a:ext cx="1473725" cy="2679700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0" y="3472525"/>
              <a:ext cx="607825" cy="173700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0" y="3925975"/>
              <a:ext cx="631950" cy="566850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25" y="4167175"/>
              <a:ext cx="173675" cy="607825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0" y="1564675"/>
              <a:ext cx="735675" cy="342525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0"/>
              <a:ext cx="706725" cy="574075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0" y="238125"/>
              <a:ext cx="344925" cy="738075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67200" y="2283750"/>
            <a:ext cx="4809600" cy="576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b="1">
                <a:latin typeface="맑은 고딕"/>
                <a:ea typeface="맑은 고딕"/>
              </a:rPr>
              <a:t>웹서비스 계획서</a:t>
            </a:r>
            <a:br>
              <a:rPr lang="ko-KR" altLang="en-US"/>
            </a:br>
            <a:r>
              <a:rPr lang="en-US" altLang="ko-KR">
                <a:latin typeface="맑은 고딕"/>
                <a:ea typeface="맑은 고딕"/>
              </a:rPr>
              <a:t>&lt;checkmovie&gt;</a:t>
            </a:r>
            <a:br>
              <a:rPr lang="ko-KR" altLang="en-US">
                <a:latin typeface="맑은 고딕"/>
                <a:ea typeface="맑은 고딕"/>
              </a:rPr>
            </a:b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2182" name="TextBox 2181"/>
          <p:cNvSpPr txBox="1"/>
          <p:nvPr/>
        </p:nvSpPr>
        <p:spPr>
          <a:xfrm>
            <a:off x="1867728" y="3486978"/>
            <a:ext cx="2499653" cy="1359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9920" indent="-199920">
              <a:buFont typeface="Arial"/>
              <a:buChar char="•"/>
              <a:defRPr/>
            </a:pPr>
            <a:r>
              <a:rPr lang="ko-KR" altLang="en-US" b="1">
                <a:latin typeface="맑은 고딕"/>
                <a:ea typeface="맑은 고딕"/>
              </a:rPr>
              <a:t>기획</a:t>
            </a:r>
            <a:r>
              <a:rPr lang="en-US" altLang="ko-KR" b="1">
                <a:latin typeface="맑은 고딕"/>
                <a:ea typeface="맑은 고딕"/>
              </a:rPr>
              <a:t>:</a:t>
            </a:r>
            <a:r>
              <a:rPr lang="ko-KR" altLang="en-US" b="1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주현정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marL="199920" indent="-199920">
              <a:buFont typeface="Arial"/>
              <a:buChar char="•"/>
              <a:defRPr/>
            </a:pPr>
            <a:r>
              <a:rPr lang="ko-KR" altLang="en-US" b="1">
                <a:latin typeface="맑은 고딕"/>
                <a:ea typeface="맑은 고딕"/>
              </a:rPr>
              <a:t>디자인</a:t>
            </a:r>
            <a:r>
              <a:rPr lang="en-US" altLang="ko-KR" b="1">
                <a:latin typeface="맑은 고딕"/>
                <a:ea typeface="맑은 고딕"/>
              </a:rPr>
              <a:t>: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김하늘</a:t>
            </a:r>
            <a:r>
              <a:rPr lang="en-US" altLang="ko-KR">
                <a:latin typeface="맑은 고딕"/>
                <a:ea typeface="맑은 고딕"/>
              </a:rPr>
              <a:t>,</a:t>
            </a:r>
            <a:r>
              <a:rPr lang="ko-KR" altLang="en-US">
                <a:latin typeface="맑은 고딕"/>
                <a:ea typeface="맑은 고딕"/>
              </a:rPr>
              <a:t> 손다현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marL="199920" indent="-199920">
              <a:buFont typeface="Arial"/>
              <a:buChar char="•"/>
              <a:defRPr/>
            </a:pPr>
            <a:r>
              <a:rPr lang="en-US" altLang="ko-KR" b="1">
                <a:latin typeface="맑은 고딕"/>
                <a:ea typeface="맑은 고딕"/>
              </a:rPr>
              <a:t>AI:</a:t>
            </a:r>
            <a:r>
              <a:rPr lang="ko-KR" altLang="en-US" b="1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신우진</a:t>
            </a:r>
            <a:r>
              <a:rPr lang="en-US" altLang="ko-KR">
                <a:latin typeface="맑은 고딕"/>
                <a:ea typeface="맑은 고딕"/>
              </a:rPr>
              <a:t>,</a:t>
            </a:r>
            <a:r>
              <a:rPr lang="ko-KR" altLang="en-US">
                <a:latin typeface="맑은 고딕"/>
                <a:ea typeface="맑은 고딕"/>
              </a:rPr>
              <a:t> 이유진</a:t>
            </a:r>
            <a:r>
              <a:rPr lang="en-US" altLang="ko-KR">
                <a:latin typeface="맑은 고딕"/>
                <a:ea typeface="맑은 고딕"/>
              </a:rPr>
              <a:t>,</a:t>
            </a:r>
            <a:r>
              <a:rPr lang="ko-KR" altLang="en-US">
                <a:latin typeface="맑은 고딕"/>
                <a:ea typeface="맑은 고딕"/>
              </a:rPr>
              <a:t> 장효원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2184" name="TextBox 2183"/>
          <p:cNvSpPr txBox="1"/>
          <p:nvPr/>
        </p:nvSpPr>
        <p:spPr>
          <a:xfrm>
            <a:off x="4867727" y="3486978"/>
            <a:ext cx="2499653" cy="1359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9920" indent="-199920">
              <a:buFont typeface="Arial"/>
              <a:buChar char="•"/>
              <a:defRPr/>
            </a:pPr>
            <a:r>
              <a:rPr lang="ko-KR" altLang="en-US" b="1">
                <a:latin typeface="맑은 고딕"/>
                <a:ea typeface="맑은 고딕"/>
              </a:rPr>
              <a:t>시각화</a:t>
            </a:r>
            <a:r>
              <a:rPr lang="en-US" altLang="ko-KR" b="1">
                <a:latin typeface="맑은 고딕"/>
                <a:ea typeface="맑은 고딕"/>
              </a:rPr>
              <a:t>:</a:t>
            </a:r>
            <a:r>
              <a:rPr lang="ko-KR" altLang="en-US">
                <a:latin typeface="맑은 고딕"/>
                <a:ea typeface="맑은 고딕"/>
              </a:rPr>
              <a:t> 박초은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marL="199920" indent="-199920">
              <a:buFont typeface="Arial"/>
              <a:buChar char="•"/>
              <a:defRPr/>
            </a:pPr>
            <a:r>
              <a:rPr lang="en-US" altLang="ko-KR" b="1">
                <a:latin typeface="맑은 고딕"/>
                <a:ea typeface="맑은 고딕"/>
              </a:rPr>
              <a:t>BE: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주현정</a:t>
            </a:r>
            <a:r>
              <a:rPr lang="en-US" altLang="ko-KR">
                <a:latin typeface="맑은 고딕"/>
                <a:ea typeface="맑은 고딕"/>
              </a:rPr>
              <a:t>,</a:t>
            </a:r>
            <a:r>
              <a:rPr lang="ko-KR" altLang="en-US">
                <a:latin typeface="맑은 고딕"/>
                <a:ea typeface="맑은 고딕"/>
              </a:rPr>
              <a:t> 최주리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marL="199920" indent="-199920">
              <a:buFont typeface="Arial"/>
              <a:buChar char="•"/>
              <a:defRPr/>
            </a:pPr>
            <a:r>
              <a:rPr lang="en-US" altLang="ko-KR" b="1">
                <a:latin typeface="맑은 고딕"/>
                <a:ea typeface="맑은 고딕"/>
              </a:rPr>
              <a:t>FE:</a:t>
            </a:r>
            <a:r>
              <a:rPr lang="ko-KR" altLang="en-US">
                <a:latin typeface="맑은 고딕"/>
                <a:ea typeface="맑은 고딕"/>
              </a:rPr>
              <a:t> 김도연</a:t>
            </a:r>
            <a:r>
              <a:rPr lang="en-US" altLang="ko-KR">
                <a:latin typeface="맑은 고딕"/>
                <a:ea typeface="맑은 고딕"/>
              </a:rPr>
              <a:t>,</a:t>
            </a:r>
            <a:r>
              <a:rPr lang="ko-KR" altLang="en-US">
                <a:latin typeface="맑은 고딕"/>
                <a:ea typeface="맑은 고딕"/>
              </a:rPr>
              <a:t> 이유진</a:t>
            </a:r>
          </a:p>
          <a:p>
            <a:pPr marL="199920" indent="-199920">
              <a:buFont typeface="Arial"/>
              <a:buChar char="•"/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2185" name="TextBox 2184"/>
          <p:cNvSpPr txBox="1"/>
          <p:nvPr/>
        </p:nvSpPr>
        <p:spPr>
          <a:xfrm>
            <a:off x="3970664" y="3250758"/>
            <a:ext cx="1202672" cy="236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000">
                <a:latin typeface="맑은 고딕"/>
                <a:ea typeface="맑은 고딕"/>
              </a:rPr>
              <a:t>DALC 3</a:t>
            </a:r>
            <a:r>
              <a:rPr lang="ko-KR" altLang="en-US" sz="1000">
                <a:latin typeface="맑은 고딕"/>
                <a:ea typeface="맑은 고딕"/>
              </a:rPr>
              <a:t>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1000" t="16100" r="118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7" name="그림 2246"/>
          <p:cNvPicPr>
            <a:picLocks noChangeAspect="1"/>
          </p:cNvPicPr>
          <p:nvPr/>
        </p:nvPicPr>
        <p:blipFill rotWithShape="1">
          <a:blip r:embed="rId5"/>
          <a:srcRect l="1000" t="16100"/>
          <a:stretch>
            <a:fillRect/>
          </a:stretch>
        </p:blipFill>
        <p:spPr>
          <a:xfrm>
            <a:off x="538368" y="1129258"/>
            <a:ext cx="8067262" cy="3672159"/>
          </a:xfrm>
          <a:prstGeom prst="rect">
            <a:avLst/>
          </a:prstGeom>
        </p:spPr>
      </p:pic>
      <p:pic>
        <p:nvPicPr>
          <p:cNvPr id="2248" name="그림 2247"/>
          <p:cNvPicPr>
            <a:picLocks noChangeAspect="1"/>
          </p:cNvPicPr>
          <p:nvPr/>
        </p:nvPicPr>
        <p:blipFill rotWithShape="1">
          <a:blip r:embed="rId6"/>
          <a:srcRect l="1270" t="16750" r="1090" b="451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9" name="그림 2248"/>
          <p:cNvPicPr>
            <a:picLocks noChangeAspect="1"/>
          </p:cNvPicPr>
          <p:nvPr/>
        </p:nvPicPr>
        <p:blipFill rotWithShape="1">
          <a:blip r:embed="rId7"/>
          <a:srcRect t="16100" b="2580"/>
          <a:stretch>
            <a:fillRect/>
          </a:stretch>
        </p:blipFill>
        <p:spPr>
          <a:xfrm>
            <a:off x="447260" y="1129257"/>
            <a:ext cx="8158369" cy="3777574"/>
          </a:xfrm>
          <a:prstGeom prst="rect">
            <a:avLst/>
          </a:prstGeom>
        </p:spPr>
      </p:pic>
      <p:pic>
        <p:nvPicPr>
          <p:cNvPr id="2250" name="그림 2249"/>
          <p:cNvPicPr>
            <a:picLocks noChangeAspect="1"/>
          </p:cNvPicPr>
          <p:nvPr/>
        </p:nvPicPr>
        <p:blipFill rotWithShape="1">
          <a:blip r:embed="rId8"/>
          <a:srcRect t="14390" b="2580"/>
          <a:stretch>
            <a:fillRect/>
          </a:stretch>
        </p:blipFill>
        <p:spPr>
          <a:xfrm>
            <a:off x="447260" y="1038149"/>
            <a:ext cx="8158369" cy="3868681"/>
          </a:xfrm>
          <a:prstGeom prst="rect">
            <a:avLst/>
          </a:prstGeom>
        </p:spPr>
      </p:pic>
      <p:pic>
        <p:nvPicPr>
          <p:cNvPr id="2252" name="그림 2251"/>
          <p:cNvPicPr>
            <a:picLocks noChangeAspect="1"/>
          </p:cNvPicPr>
          <p:nvPr/>
        </p:nvPicPr>
        <p:blipFill rotWithShape="1">
          <a:blip r:embed="rId9"/>
          <a:srcRect l="1090" t="14390"/>
          <a:stretch>
            <a:fillRect/>
          </a:stretch>
        </p:blipFill>
        <p:spPr>
          <a:xfrm>
            <a:off x="538368" y="1038150"/>
            <a:ext cx="8067261" cy="37632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50" name="그림 2249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265041" y="1038150"/>
            <a:ext cx="8340586" cy="40163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03.</a:t>
            </a:r>
            <a:r>
              <a:rPr lang="ko-KR" altLang="en-US" sz="3000" b="1">
                <a:latin typeface="맑은 고딕"/>
                <a:ea typeface="맑은 고딕"/>
              </a:rPr>
              <a:t> 알고리즘 명세서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0220"/>
          <a:stretch>
            <a:fillRect/>
          </a:stretch>
        </p:blipFill>
        <p:spPr>
          <a:xfrm>
            <a:off x="496956" y="1090281"/>
            <a:ext cx="8025850" cy="4053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04.</a:t>
            </a:r>
            <a:r>
              <a:rPr lang="ko-KR" altLang="en-US" sz="3000" b="1">
                <a:latin typeface="맑은 고딕"/>
                <a:ea typeface="맑은 고딕"/>
              </a:rPr>
              <a:t> </a:t>
            </a:r>
            <a:r>
              <a:rPr lang="en-US" altLang="ko-KR" sz="3000" b="1">
                <a:latin typeface="맑은 고딕"/>
                <a:ea typeface="맑은 고딕"/>
              </a:rPr>
              <a:t>ERD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3">
            <a:biLevel thresh="50000"/>
            <a:lum contrast="5000"/>
          </a:blip>
          <a:stretch>
            <a:fillRect/>
          </a:stretch>
        </p:blipFill>
        <p:spPr>
          <a:xfrm>
            <a:off x="1635570" y="1159565"/>
            <a:ext cx="5872860" cy="37809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05.</a:t>
            </a:r>
            <a:r>
              <a:rPr lang="ko-KR" altLang="en-US" sz="3000" b="1">
                <a:latin typeface="맑은 고딕"/>
                <a:ea typeface="맑은 고딕"/>
              </a:rPr>
              <a:t> 기능 처리도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3"/>
          <a:srcRect t="16100"/>
          <a:stretch>
            <a:fillRect/>
          </a:stretch>
        </p:blipFill>
        <p:spPr>
          <a:xfrm>
            <a:off x="618132" y="1377528"/>
            <a:ext cx="8089952" cy="35754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06.</a:t>
            </a:r>
            <a:r>
              <a:rPr lang="ko-KR" altLang="en-US" sz="3000" b="1">
                <a:latin typeface="맑은 고딕"/>
                <a:ea typeface="맑은 고딕"/>
              </a:rPr>
              <a:t> 서비스 흐름도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48" name="그림 2247"/>
          <p:cNvPicPr>
            <a:picLocks noChangeAspect="1"/>
          </p:cNvPicPr>
          <p:nvPr/>
        </p:nvPicPr>
        <p:blipFill rotWithShape="1">
          <a:blip r:embed="rId3"/>
          <a:srcRect t="17870" r="5980"/>
          <a:stretch>
            <a:fillRect/>
          </a:stretch>
        </p:blipFill>
        <p:spPr>
          <a:xfrm>
            <a:off x="692446" y="1151283"/>
            <a:ext cx="7759107" cy="38122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07.</a:t>
            </a:r>
            <a:r>
              <a:rPr lang="ko-KR" altLang="en-US" sz="3000" b="1">
                <a:latin typeface="맑은 고딕"/>
                <a:ea typeface="맑은 고딕"/>
              </a:rPr>
              <a:t> 메뉴 구성도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50" name="그림 2249"/>
          <p:cNvPicPr>
            <a:picLocks noChangeAspect="1"/>
          </p:cNvPicPr>
          <p:nvPr/>
        </p:nvPicPr>
        <p:blipFill rotWithShape="1">
          <a:blip r:embed="rId3"/>
          <a:srcRect l="4800" t="8600" r="9510"/>
          <a:stretch>
            <a:fillRect/>
          </a:stretch>
        </p:blipFill>
        <p:spPr>
          <a:xfrm>
            <a:off x="1423239" y="1038150"/>
            <a:ext cx="6297521" cy="37784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408543" y="1695687"/>
            <a:ext cx="4500848" cy="175212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5900" b="1">
                <a:latin typeface="맑은 고딕"/>
                <a:ea typeface="맑은 고딕"/>
              </a:rPr>
              <a:t>감사합니다</a:t>
            </a:r>
            <a:r>
              <a:rPr lang="en-US" altLang="ko-KR" sz="5900" b="1">
                <a:latin typeface="맑은 고딕"/>
                <a:ea typeface="맑은 고딕"/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358595" y="644616"/>
            <a:ext cx="8114752" cy="576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>
                <a:latin typeface="맑은 고딕"/>
                <a:ea typeface="맑은 고딕"/>
              </a:rPr>
              <a:t>1.</a:t>
            </a:r>
            <a:r>
              <a:rPr lang="ko-KR" altLang="en-US" sz="1400">
                <a:latin typeface="맑은 고딕"/>
                <a:ea typeface="맑은 고딕"/>
              </a:rPr>
              <a:t> 사용자가 직접 선택한 영화의 취향을 바탕으로 책을 추천해주는 서비스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>
                <a:latin typeface="맑은 고딕"/>
                <a:ea typeface="맑은 고딕"/>
              </a:rPr>
              <a:t>2.</a:t>
            </a:r>
            <a:r>
              <a:rPr lang="ko-KR" altLang="en-US" sz="1400">
                <a:latin typeface="맑은 고딕"/>
                <a:ea typeface="맑은 고딕"/>
              </a:rPr>
              <a:t> 사용자에게 친근한 영화를 책과 연결하여 책의 장벽을 낮춰주는 서비스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>
                <a:latin typeface="맑은 고딕"/>
                <a:ea typeface="맑은 고딕"/>
              </a:rPr>
              <a:t>3.</a:t>
            </a:r>
            <a:r>
              <a:rPr lang="ko-KR" altLang="en-US" sz="1400">
                <a:latin typeface="맑은 고딕"/>
                <a:ea typeface="맑은 고딕"/>
              </a:rPr>
              <a:t> 개인적인 사용 이외에도 학교 도서관 또는 서점에서 책 추천 서비스로 사용되는 웹 서비스</a:t>
            </a: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731647" y="260615"/>
            <a:ext cx="2615100" cy="384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b="1">
                <a:latin typeface="맑은 고딕"/>
                <a:ea typeface="맑은 고딕"/>
              </a:rPr>
              <a:t>서비스 유형 및 목적</a:t>
            </a:r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731647" y="1611124"/>
            <a:ext cx="2615100" cy="384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 b="1">
                <a:solidFill>
                  <a:schemeClr val="accent1"/>
                </a:solidFill>
                <a:latin typeface="맑은 고딕"/>
                <a:ea typeface="맑은 고딕"/>
              </a:rPr>
              <a:t>기획 배경 및 필요성</a:t>
            </a:r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358595" y="1995750"/>
            <a:ext cx="8114752" cy="576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여러분은 책을 선호하시나요</a:t>
            </a:r>
            <a:r>
              <a:rPr lang="en-US" altLang="ko-KR" sz="1400">
                <a:latin typeface="맑은 고딕"/>
                <a:ea typeface="맑은 고딕"/>
                <a:cs typeface="맑은 고딕 Semilight"/>
              </a:rPr>
              <a:t>? </a:t>
            </a: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영화를 선호하시나요</a:t>
            </a:r>
            <a:r>
              <a:rPr lang="en-US" altLang="ko-KR" sz="1400">
                <a:latin typeface="맑은 고딕"/>
                <a:ea typeface="맑은 고딕"/>
                <a:cs typeface="맑은 고딕 Semilight"/>
              </a:rPr>
              <a:t>?</a:t>
            </a:r>
          </a:p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대부분 영화를 선호하는 분이 많고 책은 어려워하는 분이 많습니다</a:t>
            </a:r>
            <a:r>
              <a:rPr lang="en-US" altLang="ko-KR" sz="1400">
                <a:latin typeface="맑은 고딕"/>
                <a:ea typeface="맑은 고딕"/>
                <a:cs typeface="맑은 고딕 Semilight"/>
              </a:rPr>
              <a:t>.</a:t>
            </a: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 </a:t>
            </a:r>
          </a:p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책 읽는 것이 부담이 되는 사람들을 위해 특별하고 새로운 방식으로 책을 추천해드리고자 자신의 영화 취향으로 책을 추천해주는 웹 사이트 </a:t>
            </a:r>
            <a:r>
              <a:rPr lang="en-US" altLang="ko-KR" sz="1400">
                <a:latin typeface="맑은 고딕"/>
                <a:ea typeface="맑은 고딕"/>
                <a:cs typeface="맑은 고딕 Semilight"/>
              </a:rPr>
              <a:t>‘checkmovie’</a:t>
            </a: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를 기획했습니다</a:t>
            </a:r>
            <a:r>
              <a:rPr lang="en-US" altLang="ko-KR" sz="1400">
                <a:latin typeface="맑은 고딕"/>
                <a:ea typeface="맑은 고딕"/>
                <a:cs typeface="맑은 고딕 Semilight"/>
              </a:rPr>
              <a:t>.</a:t>
            </a:r>
            <a:r>
              <a:rPr lang="ko-KR" altLang="en-US" sz="1400">
                <a:latin typeface="맑은 고딕"/>
                <a:ea typeface="맑은 고딕"/>
                <a:cs typeface="맑은 고딕 Semilight"/>
              </a:rPr>
              <a:t> </a:t>
            </a:r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358595" y="3383352"/>
            <a:ext cx="8114752" cy="576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 b="1">
                <a:latin typeface="맑은 고딕"/>
                <a:ea typeface="맑은 고딕"/>
              </a:rPr>
              <a:t>1.</a:t>
            </a:r>
            <a:r>
              <a:rPr lang="ko-KR" altLang="en-US" sz="1400" b="1">
                <a:latin typeface="맑은 고딕"/>
                <a:ea typeface="맑은 고딕"/>
              </a:rPr>
              <a:t> 문화생활의 다양화 추진</a:t>
            </a:r>
            <a:endParaRPr lang="ko-KR" altLang="en-US" sz="1400">
              <a:latin typeface="맑은 고딕"/>
              <a:ea typeface="맑은 고딕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>
                <a:latin typeface="맑은 고딕"/>
                <a:ea typeface="맑은 고딕"/>
              </a:rPr>
              <a:t>-</a:t>
            </a:r>
            <a:r>
              <a:rPr lang="ko-KR" altLang="en-US" sz="1400">
                <a:latin typeface="맑은 고딕"/>
                <a:ea typeface="맑은 고딕"/>
              </a:rPr>
              <a:t>문화 생활의 폭을 넓힘으로써 침체된 도서 시장에 활기를 불어 넣어줄 수 있는 서비스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 b="1">
                <a:latin typeface="맑은 고딕"/>
                <a:ea typeface="맑은 고딕"/>
              </a:rPr>
              <a:t>2.</a:t>
            </a:r>
            <a:r>
              <a:rPr lang="ko-KR" altLang="en-US" sz="1400" b="1">
                <a:latin typeface="맑은 고딕"/>
                <a:ea typeface="맑은 고딕"/>
              </a:rPr>
              <a:t> 사용자에게 필요한 단순하고 간편한 서비스</a:t>
            </a:r>
            <a:endParaRPr lang="ko-KR" altLang="en-US" sz="1400">
              <a:latin typeface="맑은 고딕"/>
              <a:ea typeface="맑은 고딕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-US" altLang="ko-KR" sz="1400">
                <a:latin typeface="맑은 고딕"/>
                <a:ea typeface="맑은 고딕"/>
              </a:rPr>
              <a:t>-</a:t>
            </a:r>
            <a:r>
              <a:rPr lang="ko-KR" altLang="en-US" sz="1400">
                <a:latin typeface="맑은 고딕"/>
                <a:ea typeface="맑은 고딕"/>
              </a:rPr>
              <a:t>누군가에게 물어보거나 직접 정보를 찾지 않아도 </a:t>
            </a:r>
            <a:r>
              <a:rPr lang="en-US" altLang="ko-KR" sz="1400">
                <a:latin typeface="맑은 고딕"/>
                <a:ea typeface="맑은 고딕"/>
              </a:rPr>
              <a:t>‘checkmovie’</a:t>
            </a:r>
            <a:r>
              <a:rPr lang="ko-KR" altLang="en-US" sz="1400">
                <a:latin typeface="맑은 고딕"/>
                <a:ea typeface="맑은 고딕"/>
              </a:rPr>
              <a:t>에서 단순한 클릭만으로 취향에 맞는 책을 추천받을 수 있습니다</a:t>
            </a:r>
            <a:r>
              <a:rPr lang="en-US" altLang="ko-KR" sz="1400">
                <a:latin typeface="맑은 고딕"/>
                <a:ea typeface="맑은 고딕"/>
              </a:rPr>
              <a:t>.</a:t>
            </a:r>
          </a:p>
        </p:txBody>
      </p:sp>
      <p:pic>
        <p:nvPicPr>
          <p:cNvPr id="2152" name="그림 2151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lum/>
          </a:blip>
          <a:stretch>
            <a:fillRect/>
          </a:stretch>
        </p:blipFill>
        <p:spPr>
          <a:xfrm>
            <a:off x="299574" y="260615"/>
            <a:ext cx="389945" cy="389945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</p:pic>
      <p:pic>
        <p:nvPicPr>
          <p:cNvPr id="2155" name="그림 2154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lum/>
          </a:blip>
          <a:stretch>
            <a:fillRect/>
          </a:stretch>
        </p:blipFill>
        <p:spPr>
          <a:xfrm>
            <a:off x="299574" y="1605178"/>
            <a:ext cx="389945" cy="389945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3000" b="1" dirty="0">
                <a:latin typeface="+mj-ea"/>
                <a:ea typeface="+mj-ea"/>
              </a:rPr>
              <a:t>프로젝트 목표</a:t>
            </a:r>
          </a:p>
        </p:txBody>
      </p: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2723897" y="2427435"/>
            <a:ext cx="1764900" cy="329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400" b="1" dirty="0">
                <a:solidFill>
                  <a:schemeClr val="dk2"/>
                </a:solidFill>
                <a:latin typeface="+mj-ea"/>
                <a:ea typeface="+mj-ea"/>
              </a:rPr>
              <a:t>안정적인 서비스</a:t>
            </a:r>
          </a:p>
        </p:txBody>
      </p: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836622" y="2407200"/>
            <a:ext cx="1764900" cy="329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400" b="1" dirty="0">
                <a:solidFill>
                  <a:schemeClr val="dk2"/>
                </a:solidFill>
                <a:latin typeface="+mj-ea"/>
                <a:ea typeface="+mj-ea"/>
              </a:rPr>
              <a:t>사용자의 접근이 쉬운 서비스</a:t>
            </a:r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4572000" y="2427435"/>
            <a:ext cx="2084121" cy="329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400" b="1">
                <a:solidFill>
                  <a:schemeClr val="dk2"/>
                </a:solidFill>
                <a:latin typeface="+mj-ea"/>
                <a:ea typeface="+mj-ea"/>
              </a:rPr>
              <a:t>공유가 쉬운 서비스</a:t>
            </a:r>
          </a:p>
        </p:txBody>
      </p:sp>
      <p:sp>
        <p:nvSpPr>
          <p:cNvPr id="2199" name="Google Shape;2199;p40"/>
          <p:cNvSpPr txBox="1">
            <a:spLocks noGrp="1"/>
          </p:cNvSpPr>
          <p:nvPr>
            <p:ph type="subTitle" idx="4"/>
          </p:nvPr>
        </p:nvSpPr>
        <p:spPr>
          <a:xfrm>
            <a:off x="2723897" y="3131952"/>
            <a:ext cx="1764900" cy="1079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300">
                <a:latin typeface="맑은 고딕"/>
                <a:ea typeface="맑은 고딕"/>
                <a:cs typeface="함초롬바탕"/>
              </a:rPr>
              <a:t>많은 사람들이 사용해도 서버가 터지지 않는 안정적인 서비스</a:t>
            </a:r>
          </a:p>
        </p:txBody>
      </p:sp>
      <p:sp>
        <p:nvSpPr>
          <p:cNvPr id="2200" name="Google Shape;2200;p40"/>
          <p:cNvSpPr txBox="1">
            <a:spLocks noGrp="1"/>
          </p:cNvSpPr>
          <p:nvPr>
            <p:ph type="subTitle" idx="5"/>
          </p:nvPr>
        </p:nvSpPr>
        <p:spPr>
          <a:xfrm>
            <a:off x="836622" y="3131952"/>
            <a:ext cx="1764900" cy="1079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300">
                <a:latin typeface="맑은 고딕"/>
                <a:ea typeface="맑은 고딕"/>
              </a:rPr>
              <a:t>1.</a:t>
            </a:r>
            <a:r>
              <a:rPr lang="ko-KR" altLang="en-US" sz="1300">
                <a:latin typeface="맑은 고딕"/>
                <a:ea typeface="맑은 고딕"/>
              </a:rPr>
              <a:t> 스와이프 형식으로 제작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300">
                <a:latin typeface="맑은 고딕"/>
                <a:ea typeface="맑은 고딕"/>
              </a:rPr>
              <a:t>2.</a:t>
            </a:r>
            <a:r>
              <a:rPr lang="ko-KR" altLang="en-US" sz="1300">
                <a:latin typeface="맑은 고딕"/>
                <a:ea typeface="맑은 고딕"/>
              </a:rPr>
              <a:t> 모바일</a:t>
            </a:r>
            <a:r>
              <a:rPr lang="en-US" altLang="ko-KR" sz="1300">
                <a:latin typeface="맑은 고딕"/>
                <a:ea typeface="맑은 고딕"/>
              </a:rPr>
              <a:t>,</a:t>
            </a:r>
            <a:r>
              <a:rPr lang="ko-KR" altLang="en-US" sz="1300">
                <a:latin typeface="맑은 고딕"/>
                <a:ea typeface="맑은 고딕"/>
              </a:rPr>
              <a:t> </a:t>
            </a:r>
            <a:r>
              <a:rPr lang="en-US" altLang="ko-KR" sz="1300">
                <a:latin typeface="맑은 고딕"/>
                <a:ea typeface="맑은 고딕"/>
              </a:rPr>
              <a:t>PC</a:t>
            </a:r>
            <a:r>
              <a:rPr lang="ko-KR" altLang="en-US" sz="1300">
                <a:latin typeface="맑은 고딕"/>
                <a:ea typeface="맑은 고딕"/>
              </a:rPr>
              <a:t> 어디서나 접속 가능</a:t>
            </a:r>
          </a:p>
        </p:txBody>
      </p:sp>
      <p:pic>
        <p:nvPicPr>
          <p:cNvPr id="2220" name="그림 221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43556" y="1662984"/>
            <a:ext cx="751031" cy="751031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</p:pic>
      <p:sp>
        <p:nvSpPr>
          <p:cNvPr id="2221" name="Google Shape;644;p14"/>
          <p:cNvSpPr>
            <a:spLocks noGrp="1"/>
          </p:cNvSpPr>
          <p:nvPr>
            <p:ph type="subTitle" idx="6"/>
          </p:nvPr>
        </p:nvSpPr>
        <p:spPr>
          <a:xfrm>
            <a:off x="4651805" y="3131951"/>
            <a:ext cx="1924511" cy="1079100"/>
          </a:xfrm>
        </p:spPr>
        <p:txBody>
          <a:bodyPr/>
          <a:lstStyle/>
          <a:p>
            <a:pPr>
              <a:defRPr/>
            </a:pPr>
            <a:r>
              <a:rPr lang="en-US" altLang="ko-KR" sz="1300">
                <a:latin typeface="맑은 고딕"/>
                <a:ea typeface="맑은 고딕"/>
              </a:rPr>
              <a:t>1.</a:t>
            </a:r>
            <a:r>
              <a:rPr lang="ko-KR" altLang="en-US" sz="1300">
                <a:latin typeface="맑은 고딕"/>
                <a:ea typeface="맑은 고딕"/>
              </a:rPr>
              <a:t> </a:t>
            </a:r>
            <a:r>
              <a:rPr lang="en-US" altLang="ko-KR" sz="1300">
                <a:latin typeface="맑은 고딕"/>
                <a:ea typeface="맑은 고딕"/>
              </a:rPr>
              <a:t>SNS</a:t>
            </a:r>
            <a:r>
              <a:rPr lang="ko-KR" altLang="en-US" sz="1300">
                <a:latin typeface="맑은 고딕"/>
                <a:ea typeface="맑은 고딕"/>
              </a:rPr>
              <a:t>를 통해 자신이 고른 책 공유 가능</a:t>
            </a:r>
          </a:p>
          <a:p>
            <a:pPr>
              <a:defRPr/>
            </a:pPr>
            <a:r>
              <a:rPr lang="en-US" altLang="ko-KR" sz="1300">
                <a:latin typeface="맑은 고딕"/>
                <a:ea typeface="맑은 고딕"/>
              </a:rPr>
              <a:t>2.</a:t>
            </a:r>
            <a:r>
              <a:rPr lang="ko-KR" altLang="en-US" sz="1300">
                <a:latin typeface="맑은 고딕"/>
                <a:ea typeface="맑은 고딕"/>
              </a:rPr>
              <a:t> 지인들과 책에 대해서 이야기할 수 있음</a:t>
            </a:r>
          </a:p>
        </p:txBody>
      </p:sp>
      <p:pic>
        <p:nvPicPr>
          <p:cNvPr id="2222" name="그림 222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064565" y="1488185"/>
            <a:ext cx="1083564" cy="1083564"/>
          </a:xfrm>
          <a:prstGeom prst="rect">
            <a:avLst/>
          </a:prstGeom>
        </p:spPr>
      </p:pic>
      <p:pic>
        <p:nvPicPr>
          <p:cNvPr id="2223" name="그림 222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215801" y="1662984"/>
            <a:ext cx="796519" cy="796519"/>
          </a:xfrm>
          <a:prstGeom prst="rect">
            <a:avLst/>
          </a:prstGeom>
        </p:spPr>
      </p:pic>
      <p:sp>
        <p:nvSpPr>
          <p:cNvPr id="2225" name="Google Shape;2198;p40"/>
          <p:cNvSpPr txBox="1"/>
          <p:nvPr/>
        </p:nvSpPr>
        <p:spPr>
          <a:xfrm>
            <a:off x="6558962" y="2427435"/>
            <a:ext cx="2084121" cy="32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ctr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ko-KR" altLang="en-US" b="1" i="0" u="none" strike="noStrike" kern="0" cap="none" spc="0" normalizeH="0" baseline="0">
                <a:solidFill>
                  <a:schemeClr val="dk2"/>
                </a:solidFill>
                <a:latin typeface="+mj-ea"/>
                <a:ea typeface="+mj-ea"/>
                <a:cs typeface="Barlow Semi Condensed Medium"/>
                <a:sym typeface="Barlow Semi Condensed Medium"/>
              </a:rPr>
              <a:t>협업으로 이루어진 프로젝트</a:t>
            </a:r>
          </a:p>
        </p:txBody>
      </p:sp>
      <p:pic>
        <p:nvPicPr>
          <p:cNvPr id="2226" name="그림 2225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160841" y="1598318"/>
            <a:ext cx="880363" cy="880363"/>
          </a:xfrm>
          <a:prstGeom prst="rect">
            <a:avLst/>
          </a:prstGeom>
        </p:spPr>
      </p:pic>
      <p:sp>
        <p:nvSpPr>
          <p:cNvPr id="2227" name="Google Shape;644;p14"/>
          <p:cNvSpPr/>
          <p:nvPr/>
        </p:nvSpPr>
        <p:spPr>
          <a:xfrm>
            <a:off x="6638768" y="3131952"/>
            <a:ext cx="1924511" cy="107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ctr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300" b="0" i="0" u="none" strike="noStrike" kern="0" cap="none" spc="0" normalizeH="0" baseline="0">
                <a:solidFill>
                  <a:schemeClr val="dk2"/>
                </a:solidFill>
                <a:latin typeface="맑은 고딕"/>
                <a:ea typeface="맑은 고딕"/>
              </a:rPr>
              <a:t>1.</a:t>
            </a:r>
            <a:r>
              <a:rPr kumimoji="0" lang="ko-KR" altLang="en-US" sz="1300" b="0" i="0" u="none" strike="noStrike" kern="0" cap="none" spc="0" normalizeH="0" baseline="0">
                <a:solidFill>
                  <a:schemeClr val="dk2"/>
                </a:solidFill>
                <a:latin typeface="맑은 고딕"/>
                <a:ea typeface="맑은 고딕"/>
              </a:rPr>
              <a:t> 다양한 툴을 이용하여 함께 만들어낸 프로젝트</a:t>
            </a:r>
          </a:p>
          <a:p>
            <a:pPr marL="0" marR="0" lvl="0" indent="0" algn="ctr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1300" b="0" i="0" u="none" strike="noStrike" kern="0" cap="none" spc="0" normalizeH="0" baseline="0">
                <a:solidFill>
                  <a:schemeClr val="dk2"/>
                </a:solidFill>
                <a:latin typeface="맑은 고딕"/>
                <a:ea typeface="맑은 고딕"/>
              </a:rPr>
              <a:t>2.</a:t>
            </a:r>
            <a:r>
              <a:rPr kumimoji="0" lang="ko-KR" altLang="en-US" sz="1300" b="0" i="0" u="none" strike="noStrike" kern="0" cap="none" spc="0" normalizeH="0" baseline="0">
                <a:solidFill>
                  <a:schemeClr val="dk2"/>
                </a:solidFill>
                <a:latin typeface="맑은 고딕"/>
                <a:ea typeface="맑은 고딕"/>
              </a:rPr>
              <a:t> 각 분야별 스터디를 진행하여 함께 노력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01.</a:t>
            </a:r>
            <a:r>
              <a:rPr lang="ko-KR" altLang="en-US" sz="3000" b="1">
                <a:latin typeface="맑은 고딕"/>
                <a:ea typeface="맑은 고딕"/>
              </a:rPr>
              <a:t> 요구사항 정의서</a:t>
            </a: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513958" y="1568028"/>
            <a:ext cx="1947600" cy="37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chemeClr val="accent1"/>
                </a:solidFill>
              </a:rPr>
              <a:t>:</a:t>
            </a:r>
            <a:r>
              <a:rPr lang="ko-KR" altLang="en-US" sz="180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3"/>
          <a:srcRect l="8150" t="32210" r="15400" b="14650"/>
          <a:stretch>
            <a:fillRect/>
          </a:stretch>
        </p:blipFill>
        <p:spPr>
          <a:xfrm>
            <a:off x="535914" y="1460354"/>
            <a:ext cx="8072170" cy="3156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910" t="14390" b="2580"/>
          <a:stretch>
            <a:fillRect/>
          </a:stretch>
        </p:blipFill>
        <p:spPr>
          <a:xfrm>
            <a:off x="538369" y="1038149"/>
            <a:ext cx="8067262" cy="37996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1000" t="16100" r="118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1000" t="16100" r="118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7" name="그림 2246"/>
          <p:cNvPicPr>
            <a:picLocks noChangeAspect="1"/>
          </p:cNvPicPr>
          <p:nvPr/>
        </p:nvPicPr>
        <p:blipFill rotWithShape="1">
          <a:blip r:embed="rId5"/>
          <a:srcRect l="1000" t="16100"/>
          <a:stretch>
            <a:fillRect/>
          </a:stretch>
        </p:blipFill>
        <p:spPr>
          <a:xfrm>
            <a:off x="538369" y="1129258"/>
            <a:ext cx="8067262" cy="36721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1000" t="16100" r="118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7" name="그림 2246"/>
          <p:cNvPicPr>
            <a:picLocks noChangeAspect="1"/>
          </p:cNvPicPr>
          <p:nvPr/>
        </p:nvPicPr>
        <p:blipFill rotWithShape="1">
          <a:blip r:embed="rId5"/>
          <a:srcRect l="1000" t="16100"/>
          <a:stretch>
            <a:fillRect/>
          </a:stretch>
        </p:blipFill>
        <p:spPr>
          <a:xfrm>
            <a:off x="538368" y="1129258"/>
            <a:ext cx="8067262" cy="3672159"/>
          </a:xfrm>
          <a:prstGeom prst="rect">
            <a:avLst/>
          </a:prstGeom>
        </p:spPr>
      </p:pic>
      <p:pic>
        <p:nvPicPr>
          <p:cNvPr id="2248" name="그림 2247"/>
          <p:cNvPicPr>
            <a:picLocks noChangeAspect="1"/>
          </p:cNvPicPr>
          <p:nvPr/>
        </p:nvPicPr>
        <p:blipFill rotWithShape="1">
          <a:blip r:embed="rId6"/>
          <a:srcRect l="1270" t="16750" r="1090" b="451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9" name="그림 2248"/>
          <p:cNvPicPr>
            <a:picLocks noChangeAspect="1"/>
          </p:cNvPicPr>
          <p:nvPr/>
        </p:nvPicPr>
        <p:blipFill rotWithShape="1">
          <a:blip r:embed="rId7"/>
          <a:srcRect t="16100" b="2580"/>
          <a:stretch>
            <a:fillRect/>
          </a:stretch>
        </p:blipFill>
        <p:spPr>
          <a:xfrm>
            <a:off x="447260" y="1129257"/>
            <a:ext cx="8158369" cy="37775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3000" b="1">
                <a:latin typeface="맑은 고딕"/>
                <a:ea typeface="맑은 고딕"/>
              </a:rPr>
              <a:t>02.</a:t>
            </a:r>
            <a:r>
              <a:rPr lang="ko-KR" altLang="en-US" sz="3000" b="1">
                <a:latin typeface="맑은 고딕"/>
                <a:ea typeface="맑은 고딕"/>
              </a:rPr>
              <a:t> 화면 설계서</a:t>
            </a:r>
          </a:p>
        </p:txBody>
      </p:sp>
      <p:pic>
        <p:nvPicPr>
          <p:cNvPr id="2245" name="그림 2244"/>
          <p:cNvPicPr>
            <a:picLocks noChangeAspect="1"/>
          </p:cNvPicPr>
          <p:nvPr/>
        </p:nvPicPr>
        <p:blipFill rotWithShape="1">
          <a:blip r:embed="rId3"/>
          <a:srcRect t="14390"/>
          <a:stretch>
            <a:fillRect/>
          </a:stretch>
        </p:blipFill>
        <p:spPr>
          <a:xfrm>
            <a:off x="447261" y="1038149"/>
            <a:ext cx="8158370" cy="3972497"/>
          </a:xfrm>
          <a:prstGeom prst="rect">
            <a:avLst/>
          </a:prstGeom>
        </p:spPr>
      </p:pic>
      <p:pic>
        <p:nvPicPr>
          <p:cNvPr id="2246" name="그림 2245"/>
          <p:cNvPicPr>
            <a:picLocks noChangeAspect="1"/>
          </p:cNvPicPr>
          <p:nvPr/>
        </p:nvPicPr>
        <p:blipFill rotWithShape="1">
          <a:blip r:embed="rId4"/>
          <a:srcRect l="1000" t="16100" r="118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7" name="그림 2246"/>
          <p:cNvPicPr>
            <a:picLocks noChangeAspect="1"/>
          </p:cNvPicPr>
          <p:nvPr/>
        </p:nvPicPr>
        <p:blipFill rotWithShape="1">
          <a:blip r:embed="rId5"/>
          <a:srcRect l="1000" t="16100"/>
          <a:stretch>
            <a:fillRect/>
          </a:stretch>
        </p:blipFill>
        <p:spPr>
          <a:xfrm>
            <a:off x="538368" y="1129258"/>
            <a:ext cx="8067262" cy="3672159"/>
          </a:xfrm>
          <a:prstGeom prst="rect">
            <a:avLst/>
          </a:prstGeom>
        </p:spPr>
      </p:pic>
      <p:pic>
        <p:nvPicPr>
          <p:cNvPr id="2248" name="그림 2247"/>
          <p:cNvPicPr>
            <a:picLocks noChangeAspect="1"/>
          </p:cNvPicPr>
          <p:nvPr/>
        </p:nvPicPr>
        <p:blipFill rotWithShape="1">
          <a:blip r:embed="rId6"/>
          <a:srcRect l="1270" t="16750" r="1090" b="4510"/>
          <a:stretch>
            <a:fillRect/>
          </a:stretch>
        </p:blipFill>
        <p:spPr>
          <a:xfrm>
            <a:off x="538368" y="1129258"/>
            <a:ext cx="7965109" cy="3672159"/>
          </a:xfrm>
          <a:prstGeom prst="rect">
            <a:avLst/>
          </a:prstGeom>
        </p:spPr>
      </p:pic>
      <p:pic>
        <p:nvPicPr>
          <p:cNvPr id="2249" name="그림 2248"/>
          <p:cNvPicPr>
            <a:picLocks noChangeAspect="1"/>
          </p:cNvPicPr>
          <p:nvPr/>
        </p:nvPicPr>
        <p:blipFill rotWithShape="1">
          <a:blip r:embed="rId7"/>
          <a:srcRect t="16100" b="2580"/>
          <a:stretch>
            <a:fillRect/>
          </a:stretch>
        </p:blipFill>
        <p:spPr>
          <a:xfrm>
            <a:off x="447260" y="1129257"/>
            <a:ext cx="8158369" cy="3777574"/>
          </a:xfrm>
          <a:prstGeom prst="rect">
            <a:avLst/>
          </a:prstGeom>
        </p:spPr>
      </p:pic>
      <p:pic>
        <p:nvPicPr>
          <p:cNvPr id="2250" name="그림 2249"/>
          <p:cNvPicPr>
            <a:picLocks noChangeAspect="1"/>
          </p:cNvPicPr>
          <p:nvPr/>
        </p:nvPicPr>
        <p:blipFill rotWithShape="1">
          <a:blip r:embed="rId8"/>
          <a:srcRect t="14390" b="2580"/>
          <a:stretch>
            <a:fillRect/>
          </a:stretch>
        </p:blipFill>
        <p:spPr>
          <a:xfrm>
            <a:off x="447260" y="1038149"/>
            <a:ext cx="8158369" cy="38686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299</Words>
  <Application>Microsoft Office PowerPoint</Application>
  <PresentationFormat>화면 슬라이드 쇼(16:9)</PresentationFormat>
  <Paragraphs>56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Arial</vt:lpstr>
      <vt:lpstr>Barlow Semi Condensed</vt:lpstr>
      <vt:lpstr>Barlow Semi Condensed Medium</vt:lpstr>
      <vt:lpstr>Fjalla One</vt:lpstr>
      <vt:lpstr>Roboto Condensed Light</vt:lpstr>
      <vt:lpstr>Technology Consulting by Slidesgo</vt:lpstr>
      <vt:lpstr>웹서비스 계획서 &lt;checkmovie&gt; </vt:lpstr>
      <vt:lpstr>PowerPoint 프레젠테이션</vt:lpstr>
      <vt:lpstr>프로젝트 목표</vt:lpstr>
      <vt:lpstr>01. 요구사항 정의서</vt:lpstr>
      <vt:lpstr>02. 화면 설계서</vt:lpstr>
      <vt:lpstr>02. 화면 설계서</vt:lpstr>
      <vt:lpstr>02. 화면 설계서</vt:lpstr>
      <vt:lpstr>02. 화면 설계서</vt:lpstr>
      <vt:lpstr>02. 화면 설계서</vt:lpstr>
      <vt:lpstr>02. 화면 설계서</vt:lpstr>
      <vt:lpstr>02. 화면 설계서</vt:lpstr>
      <vt:lpstr>03. 알고리즘 명세서</vt:lpstr>
      <vt:lpstr>04. ERD</vt:lpstr>
      <vt:lpstr>05. 기능 처리도</vt:lpstr>
      <vt:lpstr>06. 서비스 흐름도</vt:lpstr>
      <vt:lpstr>07. 메뉴 구성도</vt:lpstr>
      <vt:lpstr>감사합니다!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웹서비스 계획서 &lt;checkmovie&gt; </dc:title>
  <cp:lastModifiedBy>장효원</cp:lastModifiedBy>
  <cp:revision>64</cp:revision>
  <dcterms:modified xsi:type="dcterms:W3CDTF">2022-07-05T07:30:55Z</dcterms:modified>
  <cp:version/>
</cp:coreProperties>
</file>

<file path=docProps/thumbnail.jpeg>
</file>